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7" r:id="rId1"/>
  </p:sldMasterIdLst>
  <p:notesMasterIdLst>
    <p:notesMasterId r:id="rId10"/>
  </p:notesMasterIdLst>
  <p:sldIdLst>
    <p:sldId id="291" r:id="rId2"/>
    <p:sldId id="327" r:id="rId3"/>
    <p:sldId id="329" r:id="rId4"/>
    <p:sldId id="330" r:id="rId5"/>
    <p:sldId id="331" r:id="rId6"/>
    <p:sldId id="332" r:id="rId7"/>
    <p:sldId id="334" r:id="rId8"/>
    <p:sldId id="335" r:id="rId9"/>
  </p:sldIdLst>
  <p:sldSz cx="12192000" cy="6858000"/>
  <p:notesSz cx="6858000" cy="9144000"/>
  <p:defaultTextStyle>
    <a:defPPr>
      <a:defRPr lang="zh-CN"/>
    </a:defPPr>
    <a:lvl1pPr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441" autoAdjust="0"/>
    <p:restoredTop sz="96700" autoAdjust="0"/>
  </p:normalViewPr>
  <p:slideViewPr>
    <p:cSldViewPr>
      <p:cViewPr varScale="1">
        <p:scale>
          <a:sx n="81" d="100"/>
          <a:sy n="81" d="100"/>
        </p:scale>
        <p:origin x="90" y="5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-306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710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noProof="0"/>
              <a:t>单击此处编辑母版文本样式</a:t>
            </a:r>
          </a:p>
          <a:p>
            <a:pPr lvl="1"/>
            <a:r>
              <a:rPr lang="zh-CN" altLang="en-US" noProof="0"/>
              <a:t>第二级</a:t>
            </a:r>
          </a:p>
          <a:p>
            <a:pPr lvl="2"/>
            <a:r>
              <a:rPr lang="zh-CN" altLang="en-US" noProof="0"/>
              <a:t>第三级</a:t>
            </a:r>
          </a:p>
          <a:p>
            <a:pPr lvl="3"/>
            <a:r>
              <a:rPr lang="zh-CN" altLang="en-US" noProof="0"/>
              <a:t>第四级</a:t>
            </a:r>
          </a:p>
          <a:p>
            <a:pPr lvl="4"/>
            <a:r>
              <a:rPr lang="zh-CN" altLang="en-US" noProof="0"/>
              <a:t>第五级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B6B60062-98E4-4766-87C1-E1864411C658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40005152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宋体" pitchFamily="2" charset="-122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宋体" pitchFamily="2" charset="-122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宋体" pitchFamily="2" charset="-122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宋体" pitchFamily="2" charset="-122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宋体" pitchFamily="2" charset="-122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幻灯片图像占位符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219" name="备注占位符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r>
              <a:rPr lang="en-US" altLang="zh-CN"/>
              <a:t>Sybase</a:t>
            </a:r>
            <a:r>
              <a:rPr lang="zh-CN" altLang="zh-CN"/>
              <a:t>公司</a:t>
            </a:r>
            <a:r>
              <a:rPr lang="en-US" altLang="zh-CN"/>
              <a:t>(SYstem dataBASE)</a:t>
            </a:r>
            <a:r>
              <a:rPr lang="zh-CN" altLang="zh-CN"/>
              <a:t>。</a:t>
            </a:r>
            <a:endParaRPr lang="zh-CN" altLang="en-US"/>
          </a:p>
        </p:txBody>
      </p:sp>
      <p:sp>
        <p:nvSpPr>
          <p:cNvPr id="9220" name="灯片编号占位符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</a:pPr>
            <a:fld id="{1837FC97-7AB9-4EFD-8069-B8D07DDDF5D5}" type="slidenum">
              <a:rPr lang="en-US" altLang="zh-CN" smtClean="0"/>
              <a:pPr>
                <a:spcBef>
                  <a:spcPct val="0"/>
                </a:spcBef>
              </a:pPr>
              <a:t>4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15840871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幻灯片图像占位符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2291" name="备注占位符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r>
              <a:rPr lang="zh-CN" altLang="en-US"/>
              <a:t>使用时间足够长的话，你会觉得简单易用是个假象</a:t>
            </a:r>
          </a:p>
        </p:txBody>
      </p:sp>
      <p:sp>
        <p:nvSpPr>
          <p:cNvPr id="12292" name="灯片编号占位符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</a:pPr>
            <a:fld id="{FD090DE8-B757-4102-92B8-7F485E7CE817}" type="slidenum">
              <a:rPr lang="en-US" altLang="zh-CN" smtClean="0"/>
              <a:pPr>
                <a:spcBef>
                  <a:spcPct val="0"/>
                </a:spcBef>
              </a:pPr>
              <a:t>6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6156441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/>
              <a:t>单击此处编辑母版副标题样式</a:t>
            </a:r>
          </a:p>
        </p:txBody>
      </p:sp>
    </p:spTree>
    <p:extLst>
      <p:ext uri="{BB962C8B-B14F-4D97-AF65-F5344CB8AC3E}">
        <p14:creationId xmlns:p14="http://schemas.microsoft.com/office/powerpoint/2010/main" val="62367552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和内容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文本框 18"/>
          <p:cNvSpPr txBox="1"/>
          <p:nvPr userDrawn="1"/>
        </p:nvSpPr>
        <p:spPr>
          <a:xfrm>
            <a:off x="0" y="6451334"/>
            <a:ext cx="12192000" cy="346855"/>
          </a:xfrm>
          <a:prstGeom prst="rect">
            <a:avLst/>
          </a:prstGeom>
          <a:solidFill>
            <a:srgbClr val="FF0000"/>
          </a:solidFill>
        </p:spPr>
        <p:txBody>
          <a:bodyPr wrap="square" rtlCol="0">
            <a:spAutoFit/>
          </a:bodyPr>
          <a:lstStyle/>
          <a:p>
            <a:endParaRPr lang="zh-CN" altLang="en-US" sz="2400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130622"/>
            <a:ext cx="10972800" cy="778098"/>
          </a:xfrm>
        </p:spPr>
        <p:txBody>
          <a:bodyPr/>
          <a:lstStyle>
            <a:lvl1pPr algn="l">
              <a:defRPr sz="3600" b="1" baseline="0">
                <a:solidFill>
                  <a:schemeClr val="tx2"/>
                </a:solidFill>
                <a:latin typeface="Consolas" panose="020B0609020204030204" pitchFamily="49" charset="0"/>
              </a:defRPr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09600" y="1124744"/>
            <a:ext cx="10972800" cy="5143378"/>
          </a:xfrm>
        </p:spPr>
        <p:txBody>
          <a:bodyPr/>
          <a:lstStyle>
            <a:lvl1pPr>
              <a:defRPr sz="2800" b="0" baseline="0">
                <a:solidFill>
                  <a:schemeClr val="tx2"/>
                </a:solidFill>
                <a:latin typeface="Consolas" panose="020B0609020204030204" pitchFamily="49" charset="0"/>
              </a:defRPr>
            </a:lvl1pPr>
            <a:lvl2pPr>
              <a:defRPr sz="2400" baseline="0">
                <a:solidFill>
                  <a:schemeClr val="tx2"/>
                </a:solidFill>
                <a:latin typeface="Consolas" panose="020B0609020204030204" pitchFamily="49" charset="0"/>
              </a:defRPr>
            </a:lvl2pPr>
            <a:lvl3pPr>
              <a:defRPr baseline="0">
                <a:solidFill>
                  <a:schemeClr val="tx2"/>
                </a:solidFill>
                <a:latin typeface="Consolas" panose="020B0609020204030204" pitchFamily="49" charset="0"/>
              </a:defRPr>
            </a:lvl3pPr>
            <a:lvl4pPr>
              <a:defRPr baseline="0">
                <a:solidFill>
                  <a:schemeClr val="tx2"/>
                </a:solidFill>
                <a:latin typeface="Consolas" panose="020B0609020204030204" pitchFamily="49" charset="0"/>
              </a:defRPr>
            </a:lvl4pPr>
            <a:lvl5pPr>
              <a:defRPr baseline="0">
                <a:solidFill>
                  <a:schemeClr val="tx2"/>
                </a:solidFill>
                <a:latin typeface="Consolas" panose="020B0609020204030204" pitchFamily="49" charset="0"/>
              </a:defRPr>
            </a:lvl5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cxnSp>
        <p:nvCxnSpPr>
          <p:cNvPr id="5" name="直接连接符 4"/>
          <p:cNvCxnSpPr/>
          <p:nvPr userDrawn="1"/>
        </p:nvCxnSpPr>
        <p:spPr>
          <a:xfrm>
            <a:off x="0" y="908720"/>
            <a:ext cx="121920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文本框 3"/>
          <p:cNvSpPr txBox="1"/>
          <p:nvPr userDrawn="1"/>
        </p:nvSpPr>
        <p:spPr>
          <a:xfrm>
            <a:off x="427174" y="6456838"/>
            <a:ext cx="278850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CN" sz="1600" b="1" kern="1200">
                <a:solidFill>
                  <a:schemeClr val="bg1"/>
                </a:solidFill>
                <a:latin typeface="+mj-ea"/>
                <a:ea typeface="宋体" panose="02010600030101010101" pitchFamily="2" charset="-122"/>
                <a:cs typeface="+mn-cs"/>
              </a:rPr>
              <a:t>SQL Server</a:t>
            </a:r>
            <a:r>
              <a:rPr kumimoji="1" lang="zh-CN" altLang="en-US" sz="1600" b="1" kern="1200">
                <a:solidFill>
                  <a:schemeClr val="bg1"/>
                </a:solidFill>
                <a:latin typeface="+mj-ea"/>
                <a:ea typeface="宋体" panose="02010600030101010101" pitchFamily="2" charset="-122"/>
                <a:cs typeface="+mn-cs"/>
              </a:rPr>
              <a:t>数据库系统实训</a:t>
            </a:r>
            <a:endParaRPr kumimoji="1" lang="zh-CN" altLang="en-US" sz="1600" b="1" kern="1200">
              <a:solidFill>
                <a:schemeClr val="bg1"/>
              </a:solidFill>
              <a:latin typeface="Consolas" panose="020B0609020204030204" pitchFamily="49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7" name="文本框 6"/>
          <p:cNvSpPr txBox="1"/>
          <p:nvPr userDrawn="1"/>
        </p:nvSpPr>
        <p:spPr>
          <a:xfrm>
            <a:off x="10560495" y="6456825"/>
            <a:ext cx="119184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1600" b="1">
                <a:solidFill>
                  <a:schemeClr val="bg1"/>
                </a:solidFill>
                <a:latin typeface="+mj-ea"/>
                <a:ea typeface="+mj-ea"/>
              </a:rPr>
              <a:t>1</a:t>
            </a:r>
            <a:r>
              <a:rPr lang="en-US" altLang="zh-CN" sz="1600" b="1">
                <a:solidFill>
                  <a:schemeClr val="bg1"/>
                </a:solidFill>
                <a:latin typeface="Consolas" panose="020B0609020204030204" pitchFamily="49" charset="0"/>
                <a:ea typeface="+mj-ea"/>
              </a:rPr>
              <a:t>-</a:t>
            </a:r>
            <a:fld id="{B7FADD6F-F12F-4751-A96D-F30E96A3BE8B}" type="slidenum">
              <a:rPr lang="zh-CN" altLang="en-US" sz="1600" b="1" smtClean="0">
                <a:solidFill>
                  <a:schemeClr val="bg1"/>
                </a:solidFill>
                <a:latin typeface="Consolas" panose="020B0609020204030204" pitchFamily="49" charset="0"/>
                <a:ea typeface="+mj-ea"/>
              </a:rPr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r>
              <a:rPr lang="zh-CN" altLang="en-US" sz="1600" b="1">
                <a:solidFill>
                  <a:schemeClr val="bg1"/>
                </a:solidFill>
                <a:latin typeface="Consolas" panose="020B0609020204030204" pitchFamily="49" charset="0"/>
                <a:ea typeface="+mj-ea"/>
              </a:rPr>
              <a:t> </a:t>
            </a:r>
          </a:p>
        </p:txBody>
      </p:sp>
      <p:sp>
        <p:nvSpPr>
          <p:cNvPr id="8" name="文本框 7"/>
          <p:cNvSpPr txBox="1"/>
          <p:nvPr userDrawn="1"/>
        </p:nvSpPr>
        <p:spPr>
          <a:xfrm>
            <a:off x="4799857" y="6455527"/>
            <a:ext cx="273630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zh-CN" altLang="en-US" sz="1600" b="1">
                <a:solidFill>
                  <a:schemeClr val="bg1"/>
                </a:solidFill>
                <a:latin typeface="+mj-ea"/>
                <a:ea typeface="+mj-ea"/>
              </a:rPr>
              <a:t>课程概述</a:t>
            </a:r>
            <a:endParaRPr lang="zh-CN" altLang="en-US" sz="1600" b="1">
              <a:solidFill>
                <a:schemeClr val="bg1"/>
              </a:solidFill>
              <a:latin typeface="Consolas" panose="020B0609020204030204" pitchFamily="49" charset="0"/>
              <a:ea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358471018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>
        <p:tmplLst>
          <p:tmpl lvl="1">
            <p:tnLst>
              <p:par>
                <p:cTn presetID="2" presetClass="entr" presetSubtype="4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2">
            <p:tnLst>
              <p:par>
                <p:cTn presetID="2" presetClass="entr" presetSubtype="4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3">
            <p:tnLst>
              <p:par>
                <p:cTn presetID="2" presetClass="entr" presetSubtype="4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4">
            <p:tnLst>
              <p:par>
                <p:cTn presetID="2" presetClass="entr" presetSubtype="4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5">
            <p:tnLst>
              <p:par>
                <p:cTn presetID="2" presetClass="entr" presetSubtype="4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33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标题占位符 1"/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9941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/>
              <a:t>单击此处编辑母版标题样式</a:t>
            </a:r>
          </a:p>
        </p:txBody>
      </p:sp>
      <p:sp>
        <p:nvSpPr>
          <p:cNvPr id="1027" name="文本占位符 2"/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8" r:id="rId1"/>
    <p:sldLayoutId id="2147483759" r:id="rId2"/>
  </p:sldLayoutIdLst>
  <p:hf hdr="0" ft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entury Gothic" pitchFamily="34" charset="0"/>
          <a:ea typeface="幼圆" pitchFamily="49" charset="-122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entury Gothic" pitchFamily="34" charset="0"/>
          <a:ea typeface="幼圆" pitchFamily="49" charset="-122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entury Gothic" pitchFamily="34" charset="0"/>
          <a:ea typeface="幼圆" pitchFamily="49" charset="-122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entury Gothic" pitchFamily="34" charset="0"/>
          <a:ea typeface="幼圆" pitchFamily="49" charset="-122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entury Gothic" pitchFamily="34" charset="0"/>
          <a:ea typeface="幼圆" pitchFamily="49" charset="-122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entury Gothic" pitchFamily="34" charset="0"/>
          <a:ea typeface="幼圆" pitchFamily="49" charset="-122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entury Gothic" pitchFamily="34" charset="0"/>
          <a:ea typeface="幼圆" pitchFamily="49" charset="-122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entury Gothic" pitchFamily="34" charset="0"/>
          <a:ea typeface="幼圆" pitchFamily="49" charset="-122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CN" sz="9600">
                <a:solidFill>
                  <a:srgbClr val="FF0000"/>
                </a:solidFill>
                <a:latin typeface="华文琥珀" panose="02010800040101010101" pitchFamily="2" charset="-122"/>
                <a:ea typeface="华文琥珀" panose="02010800040101010101" pitchFamily="2" charset="-122"/>
              </a:rPr>
              <a:t>1</a:t>
            </a:r>
            <a:endParaRPr lang="zh-CN" altLang="en-US" sz="9600">
              <a:solidFill>
                <a:srgbClr val="FF0000"/>
              </a:solidFill>
              <a:latin typeface="华文琥珀" panose="02010800040101010101" pitchFamily="2" charset="-122"/>
              <a:ea typeface="华文琥珀" panose="02010800040101010101" pitchFamily="2" charset="-122"/>
            </a:endParaRP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2351584" y="3501008"/>
            <a:ext cx="7920880" cy="1752600"/>
          </a:xfrm>
        </p:spPr>
        <p:txBody>
          <a:bodyPr/>
          <a:lstStyle/>
          <a:p>
            <a:r>
              <a:rPr lang="zh-CN" altLang="en-US" sz="6000"/>
              <a:t>课程概述</a:t>
            </a:r>
            <a:endParaRPr lang="zh-CN" altLang="en-US" sz="6000" b="1">
              <a:solidFill>
                <a:schemeClr val="tx1"/>
              </a:solidFill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10513603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623392" y="188640"/>
            <a:ext cx="9358808" cy="648072"/>
          </a:xfrm>
        </p:spPr>
        <p:txBody>
          <a:bodyPr/>
          <a:lstStyle/>
          <a:p>
            <a:pPr eaLnBrk="1" hangingPunct="1"/>
            <a:r>
              <a:rPr lang="zh-CN" altLang="en-US"/>
              <a:t>课程目的及考核方案</a:t>
            </a:r>
            <a:endParaRPr lang="en-US" altLang="zh-CN"/>
          </a:p>
        </p:txBody>
      </p:sp>
      <p:sp>
        <p:nvSpPr>
          <p:cNvPr id="5123" name="Rectangle 3"/>
          <p:cNvSpPr>
            <a:spLocks noGrp="1" noChangeArrowheads="1"/>
          </p:cNvSpPr>
          <p:nvPr>
            <p:ph idx="1"/>
          </p:nvPr>
        </p:nvSpPr>
        <p:spPr>
          <a:xfrm>
            <a:off x="695400" y="1124744"/>
            <a:ext cx="9286800" cy="5153025"/>
          </a:xfrm>
        </p:spPr>
        <p:txBody>
          <a:bodyPr/>
          <a:lstStyle/>
          <a:p>
            <a:pPr eaLnBrk="1" hangingPunct="1"/>
            <a:r>
              <a:rPr lang="zh-CN" altLang="en-US"/>
              <a:t>目的</a:t>
            </a:r>
            <a:endParaRPr lang="en-US" altLang="zh-CN"/>
          </a:p>
          <a:p>
            <a:pPr lvl="1" eaLnBrk="1" hangingPunct="1"/>
            <a:r>
              <a:rPr lang="zh-CN" altLang="en-US"/>
              <a:t>学会</a:t>
            </a:r>
            <a:r>
              <a:rPr lang="en-US" altLang="zh-CN"/>
              <a:t>SQL Server</a:t>
            </a:r>
            <a:r>
              <a:rPr lang="zh-CN" altLang="en-US"/>
              <a:t>的使用方法</a:t>
            </a:r>
            <a:endParaRPr lang="en-US" altLang="zh-CN"/>
          </a:p>
          <a:p>
            <a:pPr lvl="1" eaLnBrk="1" hangingPunct="1"/>
            <a:r>
              <a:rPr lang="zh-CN" altLang="en-US"/>
              <a:t>重点在数据库编程及数据库体系结构</a:t>
            </a:r>
            <a:endParaRPr lang="en-US" altLang="zh-CN"/>
          </a:p>
          <a:p>
            <a:r>
              <a:rPr lang="zh-CN" altLang="en-US"/>
              <a:t>考核方案</a:t>
            </a:r>
            <a:endParaRPr lang="en-US" altLang="zh-CN"/>
          </a:p>
          <a:p>
            <a:pPr lvl="1"/>
            <a:r>
              <a:rPr lang="zh-CN" altLang="en-US"/>
              <a:t>平时</a:t>
            </a:r>
            <a:r>
              <a:rPr lang="en-US" altLang="zh-CN"/>
              <a:t>(</a:t>
            </a:r>
            <a:r>
              <a:rPr lang="zh-CN" altLang="en-US"/>
              <a:t>考勤</a:t>
            </a:r>
            <a:r>
              <a:rPr lang="en-US" altLang="zh-CN"/>
              <a:t>,</a:t>
            </a:r>
            <a:r>
              <a:rPr lang="zh-CN" altLang="en-US"/>
              <a:t>实验报告</a:t>
            </a:r>
            <a:r>
              <a:rPr lang="en-US" altLang="zh-CN"/>
              <a:t>): 50%</a:t>
            </a:r>
          </a:p>
          <a:p>
            <a:pPr lvl="1"/>
            <a:r>
              <a:rPr lang="zh-CN" altLang="en-US"/>
              <a:t>考试</a:t>
            </a:r>
            <a:r>
              <a:rPr lang="en-US" altLang="zh-CN"/>
              <a:t>(</a:t>
            </a:r>
            <a:r>
              <a:rPr lang="zh-CN" altLang="en-US"/>
              <a:t>开卷机考</a:t>
            </a:r>
            <a:r>
              <a:rPr lang="en-US" altLang="zh-CN"/>
              <a:t>): 50%</a:t>
            </a:r>
          </a:p>
        </p:txBody>
      </p:sp>
      <p:sp>
        <p:nvSpPr>
          <p:cNvPr id="5124" name="灯片编号占位符 5"/>
          <p:cNvSpPr>
            <a:spLocks noGrp="1"/>
          </p:cNvSpPr>
          <p:nvPr>
            <p:ph type="sldNum" sz="quarter" idx="429496729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entury Gothic" panose="020B0502020202020204" pitchFamily="34" charset="0"/>
                <a:ea typeface="幼圆" panose="02010509060101010101" pitchFamily="49" charset="-122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entury Gothic" panose="020B0502020202020204" pitchFamily="34" charset="0"/>
                <a:ea typeface="幼圆" panose="02010509060101010101" pitchFamily="49" charset="-122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entury Gothic" panose="020B0502020202020204" pitchFamily="34" charset="0"/>
                <a:ea typeface="幼圆" panose="02010509060101010101" pitchFamily="49" charset="-122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entury Gothic" panose="020B0502020202020204" pitchFamily="34" charset="0"/>
                <a:ea typeface="幼圆" panose="02010509060101010101" pitchFamily="49" charset="-122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entury Gothic" panose="020B0502020202020204" pitchFamily="34" charset="0"/>
                <a:ea typeface="幼圆" panose="02010509060101010101" pitchFamily="49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entury Gothic" panose="020B0502020202020204" pitchFamily="34" charset="0"/>
                <a:ea typeface="幼圆" panose="02010509060101010101" pitchFamily="49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entury Gothic" panose="020B0502020202020204" pitchFamily="34" charset="0"/>
                <a:ea typeface="幼圆" panose="02010509060101010101" pitchFamily="49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entury Gothic" panose="020B0502020202020204" pitchFamily="34" charset="0"/>
                <a:ea typeface="幼圆" panose="02010509060101010101" pitchFamily="49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entury Gothic" panose="020B0502020202020204" pitchFamily="34" charset="0"/>
                <a:ea typeface="幼圆" panose="02010509060101010101" pitchFamily="49" charset="-122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4C486C7C-42C4-43AB-B412-FE685D876AED}" type="slidenum">
              <a:rPr lang="en-US" altLang="zh-CN" sz="1200">
                <a:solidFill>
                  <a:srgbClr val="FFFF89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pPr>
                <a:spcBef>
                  <a:spcPct val="0"/>
                </a:spcBef>
                <a:buFontTx/>
                <a:buNone/>
              </a:pPr>
              <a:t>2</a:t>
            </a:fld>
            <a:endParaRPr lang="en-US" altLang="zh-CN" sz="1200">
              <a:solidFill>
                <a:srgbClr val="FFFF89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4450310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标题 1"/>
          <p:cNvSpPr>
            <a:spLocks noGrp="1"/>
          </p:cNvSpPr>
          <p:nvPr>
            <p:ph type="title"/>
          </p:nvPr>
        </p:nvSpPr>
        <p:spPr>
          <a:xfrm>
            <a:off x="609600" y="130622"/>
            <a:ext cx="10972800" cy="706090"/>
          </a:xfrm>
        </p:spPr>
        <p:txBody>
          <a:bodyPr/>
          <a:lstStyle/>
          <a:p>
            <a:r>
              <a:rPr lang="zh-CN" altLang="en-US"/>
              <a:t>发展历程</a:t>
            </a:r>
          </a:p>
        </p:txBody>
      </p:sp>
      <p:sp>
        <p:nvSpPr>
          <p:cNvPr id="7171" name="内容占位符 2"/>
          <p:cNvSpPr>
            <a:spLocks noGrp="1"/>
          </p:cNvSpPr>
          <p:nvPr>
            <p:ph idx="1"/>
          </p:nvPr>
        </p:nvSpPr>
        <p:spPr>
          <a:xfrm>
            <a:off x="695400" y="1124745"/>
            <a:ext cx="9648750" cy="5001420"/>
          </a:xfrm>
        </p:spPr>
        <p:txBody>
          <a:bodyPr/>
          <a:lstStyle/>
          <a:p>
            <a:r>
              <a:rPr lang="en-US" altLang="zh-CN"/>
              <a:t>1973</a:t>
            </a:r>
            <a:r>
              <a:rPr lang="zh-CN" altLang="zh-CN"/>
              <a:t>年，</a:t>
            </a:r>
            <a:r>
              <a:rPr lang="en-US" altLang="zh-CN"/>
              <a:t>Ingres</a:t>
            </a:r>
            <a:r>
              <a:rPr lang="zh-CN" altLang="en-US"/>
              <a:t>项目</a:t>
            </a:r>
            <a:endParaRPr lang="en-US" altLang="zh-CN"/>
          </a:p>
          <a:p>
            <a:pPr lvl="1"/>
            <a:r>
              <a:rPr lang="en-US" altLang="zh-CN"/>
              <a:t>UCB</a:t>
            </a:r>
          </a:p>
          <a:p>
            <a:pPr lvl="1"/>
            <a:r>
              <a:rPr lang="zh-CN" altLang="en-US"/>
              <a:t>受</a:t>
            </a:r>
            <a:r>
              <a:rPr lang="en-US" altLang="zh-CN"/>
              <a:t>System R</a:t>
            </a:r>
            <a:r>
              <a:rPr lang="zh-CN" altLang="en-US"/>
              <a:t>启发</a:t>
            </a:r>
            <a:endParaRPr lang="en-US" altLang="zh-CN"/>
          </a:p>
          <a:p>
            <a:pPr lvl="1"/>
            <a:r>
              <a:rPr lang="en-US" altLang="zh-CN"/>
              <a:t>Michael Stonebraker</a:t>
            </a:r>
            <a:r>
              <a:rPr lang="zh-CN" altLang="en-US"/>
              <a:t>与</a:t>
            </a:r>
            <a:r>
              <a:rPr lang="en-US" altLang="zh-CN"/>
              <a:t>Eugene Wong</a:t>
            </a:r>
          </a:p>
          <a:p>
            <a:pPr lvl="1"/>
            <a:r>
              <a:rPr lang="en-US" altLang="zh-CN"/>
              <a:t>INteractive Graphics REtrieval System</a:t>
            </a:r>
            <a:endParaRPr lang="zh-CN" altLang="en-US"/>
          </a:p>
        </p:txBody>
      </p:sp>
      <p:sp>
        <p:nvSpPr>
          <p:cNvPr id="7172" name="灯片编号占位符 3"/>
          <p:cNvSpPr>
            <a:spLocks noGrp="1"/>
          </p:cNvSpPr>
          <p:nvPr>
            <p:ph type="sldNum" sz="quarter" idx="429496729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entury Gothic" panose="020B0502020202020204" pitchFamily="34" charset="0"/>
                <a:ea typeface="幼圆" panose="02010509060101010101" pitchFamily="49" charset="-122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entury Gothic" panose="020B0502020202020204" pitchFamily="34" charset="0"/>
                <a:ea typeface="幼圆" panose="02010509060101010101" pitchFamily="49" charset="-122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entury Gothic" panose="020B0502020202020204" pitchFamily="34" charset="0"/>
                <a:ea typeface="幼圆" panose="02010509060101010101" pitchFamily="49" charset="-122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entury Gothic" panose="020B0502020202020204" pitchFamily="34" charset="0"/>
                <a:ea typeface="幼圆" panose="02010509060101010101" pitchFamily="49" charset="-122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entury Gothic" panose="020B0502020202020204" pitchFamily="34" charset="0"/>
                <a:ea typeface="幼圆" panose="02010509060101010101" pitchFamily="49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entury Gothic" panose="020B0502020202020204" pitchFamily="34" charset="0"/>
                <a:ea typeface="幼圆" panose="02010509060101010101" pitchFamily="49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entury Gothic" panose="020B0502020202020204" pitchFamily="34" charset="0"/>
                <a:ea typeface="幼圆" panose="02010509060101010101" pitchFamily="49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entury Gothic" panose="020B0502020202020204" pitchFamily="34" charset="0"/>
                <a:ea typeface="幼圆" panose="02010509060101010101" pitchFamily="49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entury Gothic" panose="020B0502020202020204" pitchFamily="34" charset="0"/>
                <a:ea typeface="幼圆" panose="02010509060101010101" pitchFamily="49" charset="-122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B5ACDC29-5BA6-4064-AE20-09E4BAC202B7}" type="slidenum">
              <a:rPr lang="en-US" altLang="zh-CN" sz="1200">
                <a:solidFill>
                  <a:srgbClr val="FFFF89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pPr>
                <a:spcBef>
                  <a:spcPct val="0"/>
                </a:spcBef>
                <a:buFontTx/>
                <a:buNone/>
              </a:pPr>
              <a:t>3</a:t>
            </a:fld>
            <a:endParaRPr lang="en-US" altLang="zh-CN" sz="1200">
              <a:solidFill>
                <a:srgbClr val="FFFF89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2770716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发展历程</a:t>
            </a:r>
          </a:p>
        </p:txBody>
      </p:sp>
      <p:sp>
        <p:nvSpPr>
          <p:cNvPr id="8195" name="内容占位符 2"/>
          <p:cNvSpPr>
            <a:spLocks noGrp="1"/>
          </p:cNvSpPr>
          <p:nvPr>
            <p:ph idx="1"/>
          </p:nvPr>
        </p:nvSpPr>
        <p:spPr>
          <a:xfrm>
            <a:off x="695400" y="1125538"/>
            <a:ext cx="10945215" cy="5255790"/>
          </a:xfrm>
        </p:spPr>
        <p:txBody>
          <a:bodyPr/>
          <a:lstStyle/>
          <a:p>
            <a:r>
              <a:rPr lang="en-US" altLang="zh-CN"/>
              <a:t>1984</a:t>
            </a:r>
            <a:r>
              <a:rPr lang="zh-CN" altLang="zh-CN"/>
              <a:t>年，</a:t>
            </a:r>
            <a:r>
              <a:rPr lang="en-US" altLang="zh-CN"/>
              <a:t>Ingres</a:t>
            </a:r>
            <a:r>
              <a:rPr lang="zh-CN" altLang="zh-CN"/>
              <a:t>的主要开发者</a:t>
            </a:r>
            <a:r>
              <a:rPr lang="en-US" altLang="zh-CN"/>
              <a:t>Robert Epstein</a:t>
            </a:r>
            <a:r>
              <a:rPr lang="zh-CN" altLang="zh-CN"/>
              <a:t>在加州伯克利创立</a:t>
            </a:r>
            <a:r>
              <a:rPr lang="en-US" altLang="zh-CN"/>
              <a:t>Sybase</a:t>
            </a:r>
            <a:r>
              <a:rPr lang="zh-CN" altLang="zh-CN"/>
              <a:t>公司</a:t>
            </a:r>
            <a:r>
              <a:rPr lang="zh-CN" altLang="en-US"/>
              <a:t>。</a:t>
            </a:r>
            <a:endParaRPr lang="en-US" altLang="zh-CN"/>
          </a:p>
          <a:p>
            <a:r>
              <a:rPr lang="en-US" altLang="zh-CN"/>
              <a:t>1987</a:t>
            </a:r>
            <a:r>
              <a:rPr lang="zh-CN" altLang="zh-CN"/>
              <a:t>年</a:t>
            </a:r>
            <a:r>
              <a:rPr lang="en-US" altLang="zh-CN"/>
              <a:t>5</a:t>
            </a:r>
            <a:r>
              <a:rPr lang="zh-CN" altLang="zh-CN"/>
              <a:t>月，发布</a:t>
            </a:r>
            <a:r>
              <a:rPr lang="en-US" altLang="zh-CN"/>
              <a:t>Sybase SQL Server</a:t>
            </a:r>
            <a:r>
              <a:rPr lang="zh-CN" altLang="zh-CN"/>
              <a:t>。</a:t>
            </a:r>
            <a:endParaRPr lang="en-US" altLang="zh-CN"/>
          </a:p>
          <a:p>
            <a:r>
              <a:rPr lang="zh-CN" altLang="zh-CN"/>
              <a:t>在</a:t>
            </a:r>
            <a:r>
              <a:rPr lang="en-US" altLang="zh-CN"/>
              <a:t>1980</a:t>
            </a:r>
            <a:r>
              <a:rPr lang="zh-CN" altLang="zh-CN"/>
              <a:t>和</a:t>
            </a:r>
            <a:r>
              <a:rPr lang="en-US" altLang="zh-CN"/>
              <a:t>1990</a:t>
            </a:r>
            <a:r>
              <a:rPr lang="zh-CN" altLang="zh-CN"/>
              <a:t>年代，</a:t>
            </a:r>
            <a:r>
              <a:rPr lang="en-US" altLang="zh-CN"/>
              <a:t>Sybase</a:t>
            </a:r>
            <a:r>
              <a:rPr lang="zh-CN" altLang="zh-CN"/>
              <a:t>的市场份额曾一度居于第</a:t>
            </a:r>
            <a:r>
              <a:rPr lang="en-US" altLang="zh-CN"/>
              <a:t>2</a:t>
            </a:r>
            <a:r>
              <a:rPr lang="zh-CN" altLang="zh-CN"/>
              <a:t>位。</a:t>
            </a:r>
            <a:endParaRPr lang="en-US" altLang="zh-CN"/>
          </a:p>
          <a:p>
            <a:r>
              <a:rPr lang="en-US" altLang="zh-CN"/>
              <a:t>2010</a:t>
            </a:r>
            <a:r>
              <a:rPr lang="zh-CN" altLang="zh-CN"/>
              <a:t>年</a:t>
            </a:r>
            <a:r>
              <a:rPr lang="en-US" altLang="zh-CN"/>
              <a:t>7</a:t>
            </a:r>
            <a:r>
              <a:rPr lang="zh-CN" altLang="zh-CN"/>
              <a:t>月，</a:t>
            </a:r>
            <a:r>
              <a:rPr lang="en-US" altLang="zh-CN"/>
              <a:t>SAP</a:t>
            </a:r>
            <a:r>
              <a:rPr lang="zh-CN" altLang="zh-CN"/>
              <a:t>公司收购了</a:t>
            </a:r>
            <a:r>
              <a:rPr lang="en-US" altLang="zh-CN"/>
              <a:t>Sybase</a:t>
            </a:r>
            <a:r>
              <a:rPr lang="zh-CN" altLang="zh-CN"/>
              <a:t>。</a:t>
            </a:r>
          </a:p>
          <a:p>
            <a:r>
              <a:rPr lang="en-US" altLang="zh-CN"/>
              <a:t>Ingres</a:t>
            </a:r>
            <a:r>
              <a:rPr lang="zh-CN" altLang="zh-CN"/>
              <a:t>衍生的另一个产品是开源数据库</a:t>
            </a:r>
            <a:r>
              <a:rPr lang="en-US" altLang="zh-CN"/>
              <a:t>PostgreSQL</a:t>
            </a:r>
            <a:r>
              <a:rPr lang="zh-CN" altLang="zh-CN"/>
              <a:t>。</a:t>
            </a:r>
            <a:endParaRPr lang="zh-CN" altLang="en-US"/>
          </a:p>
        </p:txBody>
      </p:sp>
      <p:sp>
        <p:nvSpPr>
          <p:cNvPr id="8196" name="灯片编号占位符 3"/>
          <p:cNvSpPr>
            <a:spLocks noGrp="1"/>
          </p:cNvSpPr>
          <p:nvPr>
            <p:ph type="sldNum" sz="quarter" idx="429496729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entury Gothic" panose="020B0502020202020204" pitchFamily="34" charset="0"/>
                <a:ea typeface="幼圆" panose="02010509060101010101" pitchFamily="49" charset="-122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entury Gothic" panose="020B0502020202020204" pitchFamily="34" charset="0"/>
                <a:ea typeface="幼圆" panose="02010509060101010101" pitchFamily="49" charset="-122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entury Gothic" panose="020B0502020202020204" pitchFamily="34" charset="0"/>
                <a:ea typeface="幼圆" panose="02010509060101010101" pitchFamily="49" charset="-122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entury Gothic" panose="020B0502020202020204" pitchFamily="34" charset="0"/>
                <a:ea typeface="幼圆" panose="02010509060101010101" pitchFamily="49" charset="-122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entury Gothic" panose="020B0502020202020204" pitchFamily="34" charset="0"/>
                <a:ea typeface="幼圆" panose="02010509060101010101" pitchFamily="49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entury Gothic" panose="020B0502020202020204" pitchFamily="34" charset="0"/>
                <a:ea typeface="幼圆" panose="02010509060101010101" pitchFamily="49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entury Gothic" panose="020B0502020202020204" pitchFamily="34" charset="0"/>
                <a:ea typeface="幼圆" panose="02010509060101010101" pitchFamily="49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entury Gothic" panose="020B0502020202020204" pitchFamily="34" charset="0"/>
                <a:ea typeface="幼圆" panose="02010509060101010101" pitchFamily="49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entury Gothic" panose="020B0502020202020204" pitchFamily="34" charset="0"/>
                <a:ea typeface="幼圆" panose="02010509060101010101" pitchFamily="49" charset="-122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B279E18F-AE94-4E3F-A3F1-2C2626DF7DFB}" type="slidenum">
              <a:rPr lang="en-US" altLang="zh-CN" sz="1200">
                <a:solidFill>
                  <a:srgbClr val="FFFF89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pPr>
                <a:spcBef>
                  <a:spcPct val="0"/>
                </a:spcBef>
                <a:buFontTx/>
                <a:buNone/>
              </a:pPr>
              <a:t>4</a:t>
            </a:fld>
            <a:endParaRPr lang="en-US" altLang="zh-CN" sz="1200">
              <a:solidFill>
                <a:srgbClr val="FFFF89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7306285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发展历程</a:t>
            </a:r>
          </a:p>
        </p:txBody>
      </p:sp>
      <p:sp>
        <p:nvSpPr>
          <p:cNvPr id="1024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/>
              <a:t>1993</a:t>
            </a:r>
            <a:r>
              <a:rPr lang="zh-CN" altLang="zh-CN"/>
              <a:t>年，微软公司和</a:t>
            </a:r>
            <a:r>
              <a:rPr lang="en-US" altLang="zh-CN"/>
              <a:t>Sybase</a:t>
            </a:r>
            <a:r>
              <a:rPr lang="zh-CN" altLang="zh-CN"/>
              <a:t>公司签订协议，购买了使用</a:t>
            </a:r>
            <a:r>
              <a:rPr lang="en-US" altLang="zh-CN"/>
              <a:t>Sybase</a:t>
            </a:r>
            <a:r>
              <a:rPr lang="zh-CN" altLang="zh-CN"/>
              <a:t>源代码的许可，但仅限于</a:t>
            </a:r>
            <a:r>
              <a:rPr lang="en-US" altLang="zh-CN"/>
              <a:t>Windows</a:t>
            </a:r>
            <a:r>
              <a:rPr lang="zh-CN" altLang="zh-CN"/>
              <a:t>系统，此即后来的</a:t>
            </a:r>
            <a:r>
              <a:rPr lang="en-US" altLang="zh-CN"/>
              <a:t>SQL Server</a:t>
            </a:r>
            <a:r>
              <a:rPr lang="zh-CN" altLang="zh-CN"/>
              <a:t>。</a:t>
            </a:r>
            <a:endParaRPr lang="en-US" altLang="zh-CN"/>
          </a:p>
          <a:p>
            <a:r>
              <a:rPr lang="en-US" altLang="zh-CN"/>
              <a:t>SQL Server 6.0</a:t>
            </a:r>
            <a:r>
              <a:rPr lang="zh-CN" altLang="zh-CN"/>
              <a:t>和</a:t>
            </a:r>
            <a:r>
              <a:rPr lang="en-US" altLang="zh-CN"/>
              <a:t>6.5</a:t>
            </a:r>
            <a:r>
              <a:rPr lang="zh-CN" altLang="zh-CN"/>
              <a:t>的代码和</a:t>
            </a:r>
            <a:r>
              <a:rPr lang="en-US" altLang="zh-CN"/>
              <a:t>Sybase 4.9</a:t>
            </a:r>
            <a:r>
              <a:rPr lang="zh-CN" altLang="zh-CN"/>
              <a:t>基本是相同的。</a:t>
            </a:r>
            <a:endParaRPr lang="en-US" altLang="zh-CN"/>
          </a:p>
          <a:p>
            <a:r>
              <a:rPr lang="en-US" altLang="zh-CN"/>
              <a:t>1996</a:t>
            </a:r>
            <a:r>
              <a:rPr lang="zh-CN" altLang="zh-CN"/>
              <a:t>年，为了避免与微软的</a:t>
            </a:r>
            <a:r>
              <a:rPr lang="en-US" altLang="zh-CN"/>
              <a:t>SQL Server</a:t>
            </a:r>
            <a:r>
              <a:rPr lang="zh-CN" altLang="zh-CN"/>
              <a:t>混淆，</a:t>
            </a:r>
            <a:r>
              <a:rPr lang="en-US" altLang="zh-CN"/>
              <a:t>Sybase</a:t>
            </a:r>
            <a:r>
              <a:rPr lang="zh-CN" altLang="zh-CN"/>
              <a:t>将其数据库产品名称改为</a:t>
            </a:r>
            <a:r>
              <a:rPr lang="en-US" altLang="zh-CN"/>
              <a:t>Adaptive Server Enterprise</a:t>
            </a:r>
            <a:r>
              <a:rPr lang="zh-CN" altLang="zh-CN"/>
              <a:t>。</a:t>
            </a:r>
            <a:endParaRPr lang="zh-CN" altLang="en-US"/>
          </a:p>
        </p:txBody>
      </p:sp>
      <p:sp>
        <p:nvSpPr>
          <p:cNvPr id="10244" name="灯片编号占位符 3"/>
          <p:cNvSpPr>
            <a:spLocks noGrp="1"/>
          </p:cNvSpPr>
          <p:nvPr>
            <p:ph type="sldNum" sz="quarter" idx="429496729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entury Gothic" panose="020B0502020202020204" pitchFamily="34" charset="0"/>
                <a:ea typeface="幼圆" panose="02010509060101010101" pitchFamily="49" charset="-122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entury Gothic" panose="020B0502020202020204" pitchFamily="34" charset="0"/>
                <a:ea typeface="幼圆" panose="02010509060101010101" pitchFamily="49" charset="-122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entury Gothic" panose="020B0502020202020204" pitchFamily="34" charset="0"/>
                <a:ea typeface="幼圆" panose="02010509060101010101" pitchFamily="49" charset="-122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entury Gothic" panose="020B0502020202020204" pitchFamily="34" charset="0"/>
                <a:ea typeface="幼圆" panose="02010509060101010101" pitchFamily="49" charset="-122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entury Gothic" panose="020B0502020202020204" pitchFamily="34" charset="0"/>
                <a:ea typeface="幼圆" panose="02010509060101010101" pitchFamily="49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entury Gothic" panose="020B0502020202020204" pitchFamily="34" charset="0"/>
                <a:ea typeface="幼圆" panose="02010509060101010101" pitchFamily="49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entury Gothic" panose="020B0502020202020204" pitchFamily="34" charset="0"/>
                <a:ea typeface="幼圆" panose="02010509060101010101" pitchFamily="49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entury Gothic" panose="020B0502020202020204" pitchFamily="34" charset="0"/>
                <a:ea typeface="幼圆" panose="02010509060101010101" pitchFamily="49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entury Gothic" panose="020B0502020202020204" pitchFamily="34" charset="0"/>
                <a:ea typeface="幼圆" panose="02010509060101010101" pitchFamily="49" charset="-122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6ACB63A8-9868-4044-80DE-5B628CEBCCDA}" type="slidenum">
              <a:rPr lang="en-US" altLang="zh-CN" sz="1200">
                <a:solidFill>
                  <a:srgbClr val="FFFF89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pPr>
                <a:spcBef>
                  <a:spcPct val="0"/>
                </a:spcBef>
                <a:buFontTx/>
                <a:buNone/>
              </a:pPr>
              <a:t>5</a:t>
            </a:fld>
            <a:endParaRPr lang="en-US" altLang="zh-CN" sz="1200">
              <a:solidFill>
                <a:srgbClr val="FFFF89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3760064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/>
              <a:t>SQL Server</a:t>
            </a:r>
            <a:r>
              <a:rPr lang="zh-CN" altLang="en-US"/>
              <a:t>的主要特点</a:t>
            </a:r>
          </a:p>
        </p:txBody>
      </p:sp>
      <p:sp>
        <p:nvSpPr>
          <p:cNvPr id="11267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/>
              <a:t>简单易用</a:t>
            </a:r>
            <a:endParaRPr lang="en-US" altLang="zh-CN"/>
          </a:p>
          <a:p>
            <a:pPr lvl="1"/>
            <a:r>
              <a:rPr lang="zh-CN" altLang="en-US"/>
              <a:t>帮助文件</a:t>
            </a:r>
            <a:endParaRPr lang="en-US" altLang="zh-CN"/>
          </a:p>
          <a:p>
            <a:pPr lvl="1"/>
            <a:r>
              <a:rPr lang="zh-CN" altLang="en-US"/>
              <a:t>图形工具丰富</a:t>
            </a:r>
            <a:endParaRPr lang="en-US" altLang="zh-CN"/>
          </a:p>
          <a:p>
            <a:r>
              <a:rPr lang="zh-CN" altLang="en-US"/>
              <a:t>限于</a:t>
            </a:r>
            <a:r>
              <a:rPr lang="en-US" altLang="zh-CN"/>
              <a:t>Windows</a:t>
            </a:r>
            <a:r>
              <a:rPr lang="zh-CN" altLang="en-US"/>
              <a:t>和</a:t>
            </a:r>
            <a:r>
              <a:rPr lang="en-US" altLang="zh-CN"/>
              <a:t>Linux</a:t>
            </a:r>
            <a:r>
              <a:rPr lang="zh-CN" altLang="en-US"/>
              <a:t>系统</a:t>
            </a:r>
            <a:endParaRPr lang="en-US" altLang="zh-CN"/>
          </a:p>
          <a:p>
            <a:r>
              <a:rPr lang="zh-CN" altLang="en-US"/>
              <a:t>一般用于中小型企业应用</a:t>
            </a:r>
            <a:endParaRPr lang="en-US" altLang="zh-CN"/>
          </a:p>
          <a:p>
            <a:endParaRPr lang="zh-CN" altLang="en-US"/>
          </a:p>
        </p:txBody>
      </p:sp>
      <p:sp>
        <p:nvSpPr>
          <p:cNvPr id="11268" name="灯片编号占位符 3"/>
          <p:cNvSpPr>
            <a:spLocks noGrp="1"/>
          </p:cNvSpPr>
          <p:nvPr>
            <p:ph type="sldNum" sz="quarter" idx="429496729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entury Gothic" panose="020B0502020202020204" pitchFamily="34" charset="0"/>
                <a:ea typeface="幼圆" panose="02010509060101010101" pitchFamily="49" charset="-122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entury Gothic" panose="020B0502020202020204" pitchFamily="34" charset="0"/>
                <a:ea typeface="幼圆" panose="02010509060101010101" pitchFamily="49" charset="-122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entury Gothic" panose="020B0502020202020204" pitchFamily="34" charset="0"/>
                <a:ea typeface="幼圆" panose="02010509060101010101" pitchFamily="49" charset="-122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entury Gothic" panose="020B0502020202020204" pitchFamily="34" charset="0"/>
                <a:ea typeface="幼圆" panose="02010509060101010101" pitchFamily="49" charset="-122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entury Gothic" panose="020B0502020202020204" pitchFamily="34" charset="0"/>
                <a:ea typeface="幼圆" panose="02010509060101010101" pitchFamily="49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entury Gothic" panose="020B0502020202020204" pitchFamily="34" charset="0"/>
                <a:ea typeface="幼圆" panose="02010509060101010101" pitchFamily="49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entury Gothic" panose="020B0502020202020204" pitchFamily="34" charset="0"/>
                <a:ea typeface="幼圆" panose="02010509060101010101" pitchFamily="49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entury Gothic" panose="020B0502020202020204" pitchFamily="34" charset="0"/>
                <a:ea typeface="幼圆" panose="02010509060101010101" pitchFamily="49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entury Gothic" panose="020B0502020202020204" pitchFamily="34" charset="0"/>
                <a:ea typeface="幼圆" panose="02010509060101010101" pitchFamily="49" charset="-122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43EE628B-A0B4-4DAA-B2D0-E16B9F390397}" type="slidenum">
              <a:rPr lang="en-US" altLang="zh-CN" sz="1200">
                <a:solidFill>
                  <a:srgbClr val="FFFF89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pPr>
                <a:spcBef>
                  <a:spcPct val="0"/>
                </a:spcBef>
                <a:buFontTx/>
                <a:buNone/>
              </a:pPr>
              <a:t>6</a:t>
            </a:fld>
            <a:endParaRPr lang="en-US" altLang="zh-CN" sz="1200">
              <a:solidFill>
                <a:srgbClr val="FFFF89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5511824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/>
              <a:t>SQL Server</a:t>
            </a:r>
            <a:r>
              <a:rPr lang="zh-CN" altLang="en-US"/>
              <a:t>下载地址</a:t>
            </a:r>
          </a:p>
        </p:txBody>
      </p:sp>
      <p:sp>
        <p:nvSpPr>
          <p:cNvPr id="14339" name="内容占位符 2"/>
          <p:cNvSpPr>
            <a:spLocks noGrp="1"/>
          </p:cNvSpPr>
          <p:nvPr>
            <p:ph idx="1"/>
          </p:nvPr>
        </p:nvSpPr>
        <p:spPr>
          <a:xfrm>
            <a:off x="551384" y="1052737"/>
            <a:ext cx="11305256" cy="5328592"/>
          </a:xfrm>
        </p:spPr>
        <p:txBody>
          <a:bodyPr/>
          <a:lstStyle/>
          <a:p>
            <a:r>
              <a:rPr lang="en-US" altLang="zh-CN" sz="2400"/>
              <a:t>https://www.microsoft.com/zh-cn/sql-server/sql-server-downloads</a:t>
            </a:r>
            <a:endParaRPr lang="en-US" altLang="zh-CN"/>
          </a:p>
          <a:p>
            <a:r>
              <a:rPr lang="zh-CN" altLang="en-US" sz="2400"/>
              <a:t>在</a:t>
            </a:r>
            <a:r>
              <a:rPr lang="en-US" altLang="zh-CN" sz="2400"/>
              <a:t>SQL Server</a:t>
            </a:r>
            <a:r>
              <a:rPr lang="zh-CN" altLang="en-US" sz="2400"/>
              <a:t>页面，点击“下载”链接，得到更多可下载资源</a:t>
            </a:r>
            <a:endParaRPr lang="en-US" altLang="zh-CN" sz="2400"/>
          </a:p>
          <a:p>
            <a:pPr lvl="1"/>
            <a:r>
              <a:rPr lang="zh-CN" altLang="en-US" sz="2000"/>
              <a:t>推荐下载</a:t>
            </a:r>
            <a:r>
              <a:rPr lang="en-US" altLang="zh-CN" sz="2000"/>
              <a:t>SQL Server(Developer</a:t>
            </a:r>
            <a:r>
              <a:rPr lang="zh-CN" altLang="en-US" sz="2000"/>
              <a:t>版</a:t>
            </a:r>
            <a:r>
              <a:rPr lang="en-US" altLang="zh-CN" sz="2000"/>
              <a:t>)</a:t>
            </a:r>
          </a:p>
          <a:p>
            <a:pPr lvl="1"/>
            <a:r>
              <a:rPr lang="zh-CN" altLang="en-US" sz="2000"/>
              <a:t>注意下载时，只会下载一个</a:t>
            </a:r>
            <a:r>
              <a:rPr lang="en-US" altLang="zh-CN" sz="2000"/>
              <a:t>5M</a:t>
            </a:r>
            <a:r>
              <a:rPr lang="zh-CN" altLang="en-US" sz="2000"/>
              <a:t>左右的安装工具，运行安装工具才会完成安装文件下载</a:t>
            </a:r>
            <a:endParaRPr lang="en-US" altLang="zh-CN" sz="2000"/>
          </a:p>
          <a:p>
            <a:r>
              <a:rPr lang="zh-CN" altLang="en-US" sz="2400"/>
              <a:t>下载 </a:t>
            </a:r>
            <a:r>
              <a:rPr lang="en-US" altLang="zh-CN" sz="2400"/>
              <a:t>SQL Server Management Studio</a:t>
            </a:r>
            <a:r>
              <a:rPr lang="zh-CN" altLang="en-US" sz="2400"/>
              <a:t>（</a:t>
            </a:r>
            <a:r>
              <a:rPr lang="en-US" altLang="zh-CN" sz="2400"/>
              <a:t>SSMS 18.5</a:t>
            </a:r>
            <a:r>
              <a:rPr lang="zh-CN" altLang="en-US" sz="2400"/>
              <a:t>）</a:t>
            </a:r>
            <a:endParaRPr lang="en-US" altLang="zh-CN" sz="2400"/>
          </a:p>
          <a:p>
            <a:pPr lvl="1"/>
            <a:r>
              <a:rPr lang="en-US" altLang="zh-CN" sz="2000"/>
              <a:t>https://docs.microsoft.com/zh-cn/sql/ssms/download-sql-server-management-studio-ssms?view=sql-server-ver15</a:t>
            </a:r>
            <a:endParaRPr lang="zh-CN" altLang="en-US" sz="2400"/>
          </a:p>
          <a:p>
            <a:pPr lvl="1"/>
            <a:endParaRPr lang="zh-CN" altLang="en-US" sz="2000"/>
          </a:p>
        </p:txBody>
      </p:sp>
      <p:sp>
        <p:nvSpPr>
          <p:cNvPr id="14340" name="灯片编号占位符 3"/>
          <p:cNvSpPr>
            <a:spLocks noGrp="1"/>
          </p:cNvSpPr>
          <p:nvPr>
            <p:ph type="sldNum" sz="quarter" idx="429496729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entury Gothic" panose="020B0502020202020204" pitchFamily="34" charset="0"/>
                <a:ea typeface="幼圆" panose="02010509060101010101" pitchFamily="49" charset="-122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entury Gothic" panose="020B0502020202020204" pitchFamily="34" charset="0"/>
                <a:ea typeface="幼圆" panose="02010509060101010101" pitchFamily="49" charset="-122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entury Gothic" panose="020B0502020202020204" pitchFamily="34" charset="0"/>
                <a:ea typeface="幼圆" panose="02010509060101010101" pitchFamily="49" charset="-122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entury Gothic" panose="020B0502020202020204" pitchFamily="34" charset="0"/>
                <a:ea typeface="幼圆" panose="02010509060101010101" pitchFamily="49" charset="-122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entury Gothic" panose="020B0502020202020204" pitchFamily="34" charset="0"/>
                <a:ea typeface="幼圆" panose="02010509060101010101" pitchFamily="49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entury Gothic" panose="020B0502020202020204" pitchFamily="34" charset="0"/>
                <a:ea typeface="幼圆" panose="02010509060101010101" pitchFamily="49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entury Gothic" panose="020B0502020202020204" pitchFamily="34" charset="0"/>
                <a:ea typeface="幼圆" panose="02010509060101010101" pitchFamily="49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entury Gothic" panose="020B0502020202020204" pitchFamily="34" charset="0"/>
                <a:ea typeface="幼圆" panose="02010509060101010101" pitchFamily="49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entury Gothic" panose="020B0502020202020204" pitchFamily="34" charset="0"/>
                <a:ea typeface="幼圆" panose="02010509060101010101" pitchFamily="49" charset="-122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E07D549B-3BE5-41C7-9349-6A94F25F5C9E}" type="slidenum">
              <a:rPr lang="en-US" altLang="zh-CN" sz="1200">
                <a:solidFill>
                  <a:srgbClr val="FFFF89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pPr>
                <a:spcBef>
                  <a:spcPct val="0"/>
                </a:spcBef>
                <a:buFontTx/>
                <a:buNone/>
              </a:pPr>
              <a:t>7</a:t>
            </a:fld>
            <a:endParaRPr lang="en-US" altLang="zh-CN" sz="1200">
              <a:solidFill>
                <a:srgbClr val="FFFF89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2975445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/>
              <a:t>SQL Server</a:t>
            </a:r>
            <a:r>
              <a:rPr lang="zh-CN" altLang="en-US"/>
              <a:t>文档</a:t>
            </a:r>
          </a:p>
        </p:txBody>
      </p:sp>
      <p:sp>
        <p:nvSpPr>
          <p:cNvPr id="1536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/>
              <a:t>https://docs.microsoft.com</a:t>
            </a:r>
          </a:p>
          <a:p>
            <a:r>
              <a:rPr lang="zh-CN" altLang="en-US"/>
              <a:t>点击“</a:t>
            </a:r>
            <a:r>
              <a:rPr lang="en-US" altLang="zh-CN"/>
              <a:t>SQL</a:t>
            </a:r>
            <a:r>
              <a:rPr lang="zh-CN" altLang="en-US"/>
              <a:t>”链接</a:t>
            </a:r>
          </a:p>
        </p:txBody>
      </p:sp>
      <p:sp>
        <p:nvSpPr>
          <p:cNvPr id="15364" name="灯片编号占位符 3"/>
          <p:cNvSpPr>
            <a:spLocks noGrp="1"/>
          </p:cNvSpPr>
          <p:nvPr>
            <p:ph type="sldNum" sz="quarter" idx="429496729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entury Gothic" panose="020B0502020202020204" pitchFamily="34" charset="0"/>
                <a:ea typeface="幼圆" panose="02010509060101010101" pitchFamily="49" charset="-122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entury Gothic" panose="020B0502020202020204" pitchFamily="34" charset="0"/>
                <a:ea typeface="幼圆" panose="02010509060101010101" pitchFamily="49" charset="-122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entury Gothic" panose="020B0502020202020204" pitchFamily="34" charset="0"/>
                <a:ea typeface="幼圆" panose="02010509060101010101" pitchFamily="49" charset="-122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entury Gothic" panose="020B0502020202020204" pitchFamily="34" charset="0"/>
                <a:ea typeface="幼圆" panose="02010509060101010101" pitchFamily="49" charset="-122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entury Gothic" panose="020B0502020202020204" pitchFamily="34" charset="0"/>
                <a:ea typeface="幼圆" panose="02010509060101010101" pitchFamily="49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entury Gothic" panose="020B0502020202020204" pitchFamily="34" charset="0"/>
                <a:ea typeface="幼圆" panose="02010509060101010101" pitchFamily="49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entury Gothic" panose="020B0502020202020204" pitchFamily="34" charset="0"/>
                <a:ea typeface="幼圆" panose="02010509060101010101" pitchFamily="49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entury Gothic" panose="020B0502020202020204" pitchFamily="34" charset="0"/>
                <a:ea typeface="幼圆" panose="02010509060101010101" pitchFamily="49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entury Gothic" panose="020B0502020202020204" pitchFamily="34" charset="0"/>
                <a:ea typeface="幼圆" panose="02010509060101010101" pitchFamily="49" charset="-122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8A4C7BAC-2C49-4A7D-8103-B2CC9880E382}" type="slidenum">
              <a:rPr lang="en-US" altLang="zh-CN" sz="1200">
                <a:solidFill>
                  <a:srgbClr val="FFFF89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pPr>
                <a:spcBef>
                  <a:spcPct val="0"/>
                </a:spcBef>
                <a:buFontTx/>
                <a:buNone/>
              </a:pPr>
              <a:t>8</a:t>
            </a:fld>
            <a:endParaRPr lang="en-US" altLang="zh-CN" sz="1200">
              <a:solidFill>
                <a:srgbClr val="FFFF89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0929845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自定义 1">
      <a:dk1>
        <a:srgbClr val="FFFF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奥斯汀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精装书">
      <a:fillStyleLst>
        <a:solidFill>
          <a:schemeClr val="phClr"/>
        </a:solidFill>
        <a:solidFill>
          <a:schemeClr val="phClr">
            <a:tint val="68000"/>
            <a:shade val="94000"/>
            <a:satMod val="300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80000"/>
                <a:lumMod val="98000"/>
              </a:schemeClr>
            </a:gs>
            <a:gs pos="100000">
              <a:schemeClr val="phClr">
                <a:satMod val="130000"/>
              </a:schemeClr>
            </a:gs>
          </a:gsLst>
          <a:lin ang="5160000" scaled="0"/>
        </a:gradFill>
      </a:fillStyleLst>
      <a:lnStyleLst>
        <a:ln w="12700" cap="flat" cmpd="sng" algn="ctr">
          <a:solidFill>
            <a:schemeClr val="phClr">
              <a:shade val="90000"/>
              <a:lumMod val="90000"/>
            </a:schemeClr>
          </a:solidFill>
          <a:prstDash val="solid"/>
        </a:ln>
        <a:ln w="19050" cap="flat" cmpd="sng" algn="ctr">
          <a:solidFill>
            <a:schemeClr val="phClr">
              <a:shade val="75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12700" dir="5400000" rotWithShape="0">
              <a:srgbClr val="000000">
                <a:alpha val="1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6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400000"/>
            </a:lightRig>
          </a:scene3d>
          <a:sp3d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第一章 数据库技术基础3.0.potx" id="{0C4891AA-DFDA-423A-9AB5-40E3C2A9E7D8}" vid="{C2401741-280E-4530-B20C-76B9544EF2E8}"/>
    </a:ext>
  </a:extLst>
</a:theme>
</file>

<file path=ppt/theme/theme2.xml><?xml version="1.0" encoding="utf-8"?>
<a:theme xmlns:a="http://schemas.openxmlformats.org/drawingml/2006/main" name="Office 主题​​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689</TotalTime>
  <Words>364</Words>
  <Application>Microsoft Office PowerPoint</Application>
  <PresentationFormat>Widescreen</PresentationFormat>
  <Paragraphs>52</Paragraphs>
  <Slides>8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5" baseType="lpstr">
      <vt:lpstr>华文琥珀</vt:lpstr>
      <vt:lpstr>幼圆</vt:lpstr>
      <vt:lpstr>Arial</vt:lpstr>
      <vt:lpstr>Century Gothic</vt:lpstr>
      <vt:lpstr>Consolas</vt:lpstr>
      <vt:lpstr>Times New Roman</vt:lpstr>
      <vt:lpstr>Office 主题​​</vt:lpstr>
      <vt:lpstr>1</vt:lpstr>
      <vt:lpstr>课程目的及考核方案</vt:lpstr>
      <vt:lpstr>发展历程</vt:lpstr>
      <vt:lpstr>发展历程</vt:lpstr>
      <vt:lpstr>发展历程</vt:lpstr>
      <vt:lpstr>SQL Server的主要特点</vt:lpstr>
      <vt:lpstr>SQL Server下载地址</vt:lpstr>
      <vt:lpstr>SQL Server文档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Administrator</dc:creator>
  <cp:lastModifiedBy>li aiwu</cp:lastModifiedBy>
  <cp:revision>339</cp:revision>
  <dcterms:created xsi:type="dcterms:W3CDTF">2015-08-21T10:03:15Z</dcterms:created>
  <dcterms:modified xsi:type="dcterms:W3CDTF">2022-05-29T06:16:01Z</dcterms:modified>
</cp:coreProperties>
</file>